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embeddedFontLst>
    <p:embeddedFont>
      <p:font typeface="Gill Sans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yQDRGWZxXKkgp75RSZhye0dg6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illSans-bold.fntdata"/><Relationship Id="rId50" Type="http://schemas.openxmlformats.org/officeDocument/2006/relationships/font" Target="fonts/GillSans-regular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e5e7e1b9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ae5e7e1b94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e5e7e1b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ae5e7e1b9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e5e7e1b9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3ae5e7e1b94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e5e7e1b9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3ae5e7e1b94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5500ffa5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3a5500ffa59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e5e7e1b9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ae5e7e1b94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5500ffa5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3a5500ffa59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5500ffa5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a5500ffa59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5500ffa5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a5500ffa59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e5e7e1b9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ae5e7e1b94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64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4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4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4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6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7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57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8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7" name="Google Shape;47;p58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8" name="Google Shape;48;p58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9" name="Google Shape;49;p58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p5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7" name="Google Shape;57;p59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1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1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1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61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6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2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2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6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5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5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5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" name="Google Shape;11;p5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jpg"/><Relationship Id="rId4" Type="http://schemas.openxmlformats.org/officeDocument/2006/relationships/image" Target="../media/image51.jpg"/><Relationship Id="rId5" Type="http://schemas.openxmlformats.org/officeDocument/2006/relationships/image" Target="../media/image48.jpg"/><Relationship Id="rId6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599226" y="3158569"/>
            <a:ext cx="10993549" cy="15784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>
                <a:solidFill>
                  <a:schemeClr val="lt1"/>
                </a:solidFill>
              </a:rPr>
              <a:t>MANUAL EUREKABANK CON BASE DE DATOS EN LA NUBE - REST DOTNET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599225" y="4985325"/>
            <a:ext cx="5261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b="1" lang="es-ES">
                <a:solidFill>
                  <a:schemeClr val="lt1"/>
                </a:solidFill>
              </a:rPr>
              <a:t>INTEGRANTES:</a:t>
            </a:r>
            <a:r>
              <a:rPr lang="es-ES">
                <a:solidFill>
                  <a:schemeClr val="lt1"/>
                </a:solidFill>
              </a:rPr>
              <a:t> 	LINDSAY BARRIONUEVO				                        JOEL RIVERA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s-ES"/>
              <a:t>                                </a:t>
            </a:r>
            <a:r>
              <a:rPr lang="es-ES">
                <a:solidFill>
                  <a:schemeClr val="lt1"/>
                </a:solidFill>
              </a:rPr>
              <a:t>LEONARDO YARANGA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Resultado de imagen para espe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97" y="716302"/>
            <a:ext cx="11647502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8974713" y="4987839"/>
            <a:ext cx="42615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472"/>
              <a:buFont typeface="Noto Sans Symbols"/>
              <a:buNone/>
            </a:pPr>
            <a:r>
              <a:rPr b="1" i="0" lang="es-E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FECHA:  </a:t>
            </a:r>
            <a:r>
              <a:rPr b="1" lang="es-E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09</a:t>
            </a:r>
            <a:r>
              <a:rPr b="1" i="0" lang="es-E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  <a:r>
              <a:rPr b="1" lang="es-E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12</a:t>
            </a:r>
            <a:r>
              <a:rPr b="1" i="0" lang="es-E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/2025</a:t>
            </a:r>
            <a:endParaRPr b="0" i="0" sz="1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4590B8"/>
              </a:buClr>
              <a:buSzPts val="1472"/>
              <a:buFont typeface="Noto Sans Symbols"/>
              <a:buNone/>
            </a:pPr>
            <a:r>
              <a:rPr b="1" i="0" lang="es-E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ING: </a:t>
            </a:r>
            <a:r>
              <a:rPr b="0" i="0" lang="es-E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CAMPAÑA MAURICIO</a:t>
            </a:r>
            <a:endParaRPr b="1" i="0" sz="1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e5e7e1b94_0_8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73" name="Google Shape;173;g3ae5e7e1b94_0_81"/>
          <p:cNvSpPr txBox="1"/>
          <p:nvPr>
            <p:ph idx="1" type="body"/>
          </p:nvPr>
        </p:nvSpPr>
        <p:spPr>
          <a:xfrm>
            <a:off x="581191" y="1948226"/>
            <a:ext cx="85893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realiza el archivo para poder realizar la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conexión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 a la base de datos</a:t>
            </a:r>
            <a:endParaRPr/>
          </a:p>
        </p:txBody>
      </p:sp>
      <p:sp>
        <p:nvSpPr>
          <p:cNvPr id="174" name="Google Shape;174;g3ae5e7e1b94_0_81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3ae5e7e1b94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2955475"/>
            <a:ext cx="54006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ae5e7e1b9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5" y="3904100"/>
            <a:ext cx="5181676" cy="27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581192" y="1849818"/>
            <a:ext cx="8589441" cy="787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Una vez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 la conexión a la base de datos echa se crea el modelo.</a:t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75" y="2770975"/>
            <a:ext cx="54006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e5e7e1b94_0_9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90" name="Google Shape;190;g3ae5e7e1b94_0_93"/>
          <p:cNvSpPr txBox="1"/>
          <p:nvPr>
            <p:ph idx="1" type="body"/>
          </p:nvPr>
        </p:nvSpPr>
        <p:spPr>
          <a:xfrm>
            <a:off x="581192" y="1849818"/>
            <a:ext cx="8589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Una vez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 la conexión a la base de datos echa se crea el modelo Cliente, Cuenta.</a:t>
            </a:r>
            <a:endParaRPr/>
          </a:p>
        </p:txBody>
      </p:sp>
      <p:sp>
        <p:nvSpPr>
          <p:cNvPr id="191" name="Google Shape;191;g3ae5e7e1b94_0_93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ae5e7e1b94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625" y="2770993"/>
            <a:ext cx="3242612" cy="391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ae5e7e1b94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37" y="2789418"/>
            <a:ext cx="3335882" cy="391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e5e7e1b94_0_10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99" name="Google Shape;199;g3ae5e7e1b94_0_102"/>
          <p:cNvSpPr txBox="1"/>
          <p:nvPr>
            <p:ph idx="1" type="body"/>
          </p:nvPr>
        </p:nvSpPr>
        <p:spPr>
          <a:xfrm>
            <a:off x="581192" y="1849818"/>
            <a:ext cx="8589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Una vez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 la conexión a la base de datos echa se crea el modelo Movimiento, tipo de movimiento</a:t>
            </a:r>
            <a:endParaRPr/>
          </a:p>
        </p:txBody>
      </p:sp>
      <p:sp>
        <p:nvSpPr>
          <p:cNvPr id="200" name="Google Shape;200;g3ae5e7e1b94_0_10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3ae5e7e1b9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770993"/>
            <a:ext cx="3578936" cy="391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ae5e7e1b94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61" y="2770993"/>
            <a:ext cx="4095711" cy="375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e5e7e1b94_0_11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08" name="Google Shape;208;g3ae5e7e1b94_0_112"/>
          <p:cNvSpPr txBox="1"/>
          <p:nvPr>
            <p:ph idx="1" type="body"/>
          </p:nvPr>
        </p:nvSpPr>
        <p:spPr>
          <a:xfrm>
            <a:off x="581192" y="1849818"/>
            <a:ext cx="85893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Una vez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 la conexión a la base de datos echa se crea el modelo Usuario</a:t>
            </a:r>
            <a:endParaRPr/>
          </a:p>
        </p:txBody>
      </p:sp>
      <p:sp>
        <p:nvSpPr>
          <p:cNvPr id="209" name="Google Shape;209;g3ae5e7e1b94_0_11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3ae5e7e1b94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975" y="2770993"/>
            <a:ext cx="5261741" cy="391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5500ffa59_0_10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16" name="Google Shape;216;g3a5500ffa59_0_108"/>
          <p:cNvSpPr txBox="1"/>
          <p:nvPr>
            <p:ph idx="1" type="body"/>
          </p:nvPr>
        </p:nvSpPr>
        <p:spPr>
          <a:xfrm>
            <a:off x="581192" y="1793860"/>
            <a:ext cx="85893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6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En el Servidor de Eurekabank se debe crear tanto el servicio de login</a:t>
            </a:r>
            <a:endParaRPr/>
          </a:p>
        </p:txBody>
      </p:sp>
      <p:sp>
        <p:nvSpPr>
          <p:cNvPr id="217" name="Google Shape;217;g3a5500ffa59_0_108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3a5500ffa59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87" y="3297925"/>
            <a:ext cx="7637326" cy="28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e5e7e1b94_0_12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24" name="Google Shape;224;g3ae5e7e1b94_0_122"/>
          <p:cNvSpPr txBox="1"/>
          <p:nvPr>
            <p:ph idx="1" type="body"/>
          </p:nvPr>
        </p:nvSpPr>
        <p:spPr>
          <a:xfrm>
            <a:off x="581192" y="1793860"/>
            <a:ext cx="85893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6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En el Servidor de Eurekabank se debe crear tanto el servicio de Movimientos</a:t>
            </a:r>
            <a:endParaRPr/>
          </a:p>
        </p:txBody>
      </p:sp>
      <p:sp>
        <p:nvSpPr>
          <p:cNvPr id="225" name="Google Shape;225;g3ae5e7e1b94_0_12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3ae5e7e1b94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50" y="2841049"/>
            <a:ext cx="5959149" cy="38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580915" y="1952011"/>
            <a:ext cx="8531932" cy="601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7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Se procede a codificar las interfaces para cada uno de los servicios</a:t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161" y="3034501"/>
            <a:ext cx="5557450" cy="35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581192" y="2032487"/>
            <a:ext cx="8589441" cy="77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8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Para verificar su funcionamiento, se procede a ejecutar el proyecto y como resultado, se obtendrá una ventana similar a la siguiente.</a:t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63" y="3120262"/>
            <a:ext cx="4767299" cy="374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581192" y="1902964"/>
            <a:ext cx="8589441" cy="88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2.5	CREACIÓN DEL PROYECTO – CLIENTE CONSOLA</a:t>
            </a:r>
            <a:endParaRPr/>
          </a:p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1.	Creamos un nuevo proyecto java aplicacion, especificamente en este orden, Java with Ant -&gt; Java Application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75" y="2973525"/>
            <a:ext cx="54006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0" y="614406"/>
            <a:ext cx="12192000" cy="624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596348" y="701336"/>
            <a:ext cx="3389726" cy="5424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-306000" lvl="0" marL="30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s-ES">
                <a:solidFill>
                  <a:schemeClr val="lt1"/>
                </a:solidFill>
              </a:rPr>
              <a:t>DESARROLLO</a:t>
            </a:r>
            <a:endParaRPr/>
          </a:p>
          <a:p>
            <a:pPr indent="-313010" lvl="1" marL="630000" rtl="0" algn="l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s-ES">
                <a:solidFill>
                  <a:schemeClr val="lt1"/>
                </a:solidFill>
              </a:rPr>
              <a:t>OBJETIVO</a:t>
            </a:r>
            <a:endParaRPr/>
          </a:p>
          <a:p>
            <a:pPr indent="-313010" lvl="1" marL="630000" rtl="0" algn="l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s-ES">
                <a:solidFill>
                  <a:schemeClr val="lt1"/>
                </a:solidFill>
              </a:rPr>
              <a:t>CREAR BASE DE DATOS EN LA NUBE</a:t>
            </a:r>
            <a:endParaRPr/>
          </a:p>
          <a:p>
            <a:pPr indent="-313010" lvl="1" marL="630000" rtl="0" algn="l">
              <a:lnSpc>
                <a:spcPct val="100000"/>
              </a:lnSpc>
              <a:spcBef>
                <a:spcPts val="848"/>
              </a:spcBef>
              <a:spcAft>
                <a:spcPts val="0"/>
              </a:spcAft>
              <a:buSzPct val="92000"/>
              <a:buChar char="◼"/>
            </a:pPr>
            <a:r>
              <a:rPr lang="es-ES">
                <a:solidFill>
                  <a:schemeClr val="lt1"/>
                </a:solidFill>
              </a:rPr>
              <a:t>CREACIÓN DEL SERVIDOR </a:t>
            </a:r>
            <a:r>
              <a:rPr lang="es-ES">
                <a:solidFill>
                  <a:schemeClr val="lt1"/>
                </a:solidFill>
              </a:rPr>
              <a:t>SOAP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CREAR BASE DE DATOS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CREACIÓN DEL SERVIDOR REST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CREACIÓN DEL PROYECTO – CLIENTE CONSOLA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CREACIÓN DEL PROYECTO – CLIENTE ESCRITORIO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CREACIÓN DEL PROYECTO – CLIENTE WEB</a:t>
            </a:r>
            <a:endParaRPr/>
          </a:p>
          <a:p>
            <a:pPr indent="-313886" lvl="1" marL="76320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 sz="1800">
                <a:solidFill>
                  <a:schemeClr val="lt1"/>
                </a:solidFill>
              </a:rPr>
              <a:t>CREACIÓN DEL PROYECTO – CLIENTE MOVIL</a:t>
            </a:r>
            <a:endParaRPr/>
          </a:p>
          <a:p>
            <a:pPr indent="-306000" lvl="0" marL="306000" marR="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>
                <a:solidFill>
                  <a:schemeClr val="lt1"/>
                </a:solidFill>
              </a:rPr>
              <a:t>CONCLUSIONES</a:t>
            </a:r>
            <a:endParaRPr/>
          </a:p>
          <a:p>
            <a:pPr indent="-306000" lvl="0" marL="306000" marR="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>
                <a:solidFill>
                  <a:schemeClr val="lt1"/>
                </a:solidFill>
              </a:rPr>
              <a:t>RECOMENDACIONES</a:t>
            </a:r>
            <a:endParaRPr/>
          </a:p>
          <a:p>
            <a:pPr indent="-306000" lvl="0" marL="306000" marR="0" rtl="0" algn="l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SzPct val="91999"/>
              <a:buChar char="◼"/>
            </a:pPr>
            <a:r>
              <a:rPr lang="es-ES">
                <a:solidFill>
                  <a:schemeClr val="lt1"/>
                </a:solidFill>
              </a:rPr>
              <a:t>BIBLIOGRAFÍA</a:t>
            </a:r>
            <a:endParaRPr/>
          </a:p>
        </p:txBody>
      </p:sp>
      <p:pic>
        <p:nvPicPr>
          <p:cNvPr descr="Resultado de imagen para AGENDA PNG"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522" y="1935576"/>
            <a:ext cx="6489819" cy="30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ill Sans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581192" y="1902964"/>
            <a:ext cx="8589441" cy="88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Se crea la estructura MVC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50" y="2786500"/>
            <a:ext cx="6840375" cy="28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581192" y="1902964"/>
            <a:ext cx="8589441" cy="88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Se procede a implementar la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conexión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 al servidor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973525"/>
            <a:ext cx="32861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950" y="3352800"/>
            <a:ext cx="54006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336716" y="1870471"/>
            <a:ext cx="8654883" cy="88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Ahora vamos a codificar nuestro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el controlador el cual usara la lógica del modelo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25" y="3145975"/>
            <a:ext cx="54006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581192" y="1742375"/>
            <a:ext cx="8458604" cy="62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La vista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se codifica con las respectivas herramientas del IDE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 </a:t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163" y="2389150"/>
            <a:ext cx="540067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581192" y="1742375"/>
            <a:ext cx="8458604" cy="62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8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codifica todas las vistas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 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50" y="2389150"/>
            <a:ext cx="4933175" cy="27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229" y="3972825"/>
            <a:ext cx="4964896" cy="27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298" name="Google Shape;298;p31"/>
          <p:cNvSpPr txBox="1"/>
          <p:nvPr>
            <p:ph idx="1" type="body"/>
          </p:nvPr>
        </p:nvSpPr>
        <p:spPr>
          <a:xfrm>
            <a:off x="581192" y="1860969"/>
            <a:ext cx="8431632" cy="1114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Realizado el servidor se avanza a la aplicación cliente escritorio, para ello se crea un nuevo proyecto de tipo Java Application.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LÓGICO DE LA BASE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675" y="2975250"/>
            <a:ext cx="54006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581204" y="2030281"/>
            <a:ext cx="8431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crea la estructura del proyecto.</a:t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75" y="2796175"/>
            <a:ext cx="4026950" cy="38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581200" y="1933025"/>
            <a:ext cx="8431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sigue con la clase del servicio el cual se ubica en su respectivo paquete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75" y="2864400"/>
            <a:ext cx="36957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500" y="3243950"/>
            <a:ext cx="5442200" cy="320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581192" y="1715956"/>
            <a:ext cx="8431632" cy="765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realiza el diseño de las vistas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675" y="2481875"/>
            <a:ext cx="54006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5500ffa59_0_15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32" name="Google Shape;332;g3a5500ffa59_0_156"/>
          <p:cNvSpPr txBox="1"/>
          <p:nvPr>
            <p:ph idx="1" type="body"/>
          </p:nvPr>
        </p:nvSpPr>
        <p:spPr>
          <a:xfrm>
            <a:off x="581192" y="1715956"/>
            <a:ext cx="8431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4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realiza el diseño de las vistas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333" name="Google Shape;333;g3a5500ffa59_0_156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3a5500ffa59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2481950"/>
            <a:ext cx="4473400" cy="2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3a5500ffa59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00" y="3813648"/>
            <a:ext cx="4473400" cy="287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581192" y="2180496"/>
            <a:ext cx="8589441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2.1	OBJETIVO</a:t>
            </a:r>
            <a:endParaRPr/>
          </a:p>
          <a:p>
            <a:pPr indent="-237744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Arial"/>
              <a:buNone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El propósito fundamental de este trabajo es la elaboración de un manual técnico exhaustivo que detalle las fases de diseño y desarrollo de un Conversor de Unidades con capacidades para gestionar conversiones de longitud y peso. La solución arquitectónica se basará en una API Web RESTful implementada en el lenguaje C# (utilizando ASP.NET Core), la cual será desplegada en el servidor de aplicaciones Kestrel/IIS. Para la persistencia de datos, se empleará SQL Server en un entorno de nube. Finalmente, se documentará la creación de interfaces de cliente que permitan acceder a la API desde una variedad de entornos, incluyendo aplicaciones de escritorio, consola, web y móvil.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9536097" y="15240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41" name="Google Shape;341;p36"/>
          <p:cNvSpPr txBox="1"/>
          <p:nvPr>
            <p:ph idx="1" type="body"/>
          </p:nvPr>
        </p:nvSpPr>
        <p:spPr>
          <a:xfrm>
            <a:off x="484209" y="1715956"/>
            <a:ext cx="8576663" cy="144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Como tercer paso, se crea el proyecto web que permite un funcionamiento multiplataforma.</a:t>
            </a:r>
            <a:endParaRPr/>
          </a:p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Se deben tener en cuenta los siguientes pasos para desarrollar el proyecto.</a:t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79" y="3336475"/>
            <a:ext cx="5242900" cy="3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49" name="Google Shape;349;p37"/>
          <p:cNvSpPr txBox="1"/>
          <p:nvPr>
            <p:ph idx="1" type="body"/>
          </p:nvPr>
        </p:nvSpPr>
        <p:spPr>
          <a:xfrm>
            <a:off x="484209" y="1986220"/>
            <a:ext cx="8576663" cy="144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1.	Estructura WEB. </a:t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963" y="3292925"/>
            <a:ext cx="4495150" cy="3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491570" y="1585592"/>
            <a:ext cx="8576663" cy="144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2.	Nuevamente se integra la lógica del servicio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-2870" r="2869" t="0"/>
          <a:stretch/>
        </p:blipFill>
        <p:spPr>
          <a:xfrm>
            <a:off x="1812475" y="2799772"/>
            <a:ext cx="5680320" cy="352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581192" y="1541167"/>
            <a:ext cx="5504256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3.	Ahora la lógica del controlador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00" y="2465100"/>
            <a:ext cx="6585101" cy="41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73" name="Google Shape;373;p40"/>
          <p:cNvSpPr txBox="1"/>
          <p:nvPr>
            <p:ph idx="1" type="body"/>
          </p:nvPr>
        </p:nvSpPr>
        <p:spPr>
          <a:xfrm>
            <a:off x="581192" y="2002233"/>
            <a:ext cx="8717364" cy="370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51662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. Ahora las vistas, empezando por las de Login 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38" y="2659469"/>
            <a:ext cx="7911880" cy="418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5500ffa59_0_21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81" name="Google Shape;381;g3a5500ffa59_0_212"/>
          <p:cNvSpPr txBox="1"/>
          <p:nvPr>
            <p:ph idx="1" type="body"/>
          </p:nvPr>
        </p:nvSpPr>
        <p:spPr>
          <a:xfrm>
            <a:off x="581192" y="2002233"/>
            <a:ext cx="8717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34137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4. Ahora las vistas, empezando por las de Dashboard y funcionalidad general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2" name="Google Shape;382;g3a5500ffa59_0_21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3a5500ffa59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00" y="2659700"/>
            <a:ext cx="7594849" cy="39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581192" y="2002233"/>
            <a:ext cx="8429817" cy="39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5. La ejecución del cliente web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50" y="2524925"/>
            <a:ext cx="4670626" cy="26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475" y="4105475"/>
            <a:ext cx="4494525" cy="24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5500ffa59_0_22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398" name="Google Shape;398;g3a5500ffa59_0_222"/>
          <p:cNvSpPr txBox="1"/>
          <p:nvPr>
            <p:ph idx="1" type="body"/>
          </p:nvPr>
        </p:nvSpPr>
        <p:spPr>
          <a:xfrm>
            <a:off x="581192" y="2002233"/>
            <a:ext cx="8429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5. La ejecución del cliente web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9" name="Google Shape;399;g3a5500ffa59_0_22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3a5500ffa59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75" y="2574475"/>
            <a:ext cx="4819075" cy="266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a5500ffa59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625" y="4729675"/>
            <a:ext cx="4819075" cy="19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407" name="Google Shape;407;p45"/>
          <p:cNvSpPr txBox="1"/>
          <p:nvPr>
            <p:ph idx="1" type="body"/>
          </p:nvPr>
        </p:nvSpPr>
        <p:spPr>
          <a:xfrm>
            <a:off x="581192" y="2002233"/>
            <a:ext cx="7558116" cy="42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5. La ejecución del cliente web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2715600"/>
            <a:ext cx="4650450" cy="22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725" y="4550225"/>
            <a:ext cx="54006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MÓVIL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477398" y="1867247"/>
            <a:ext cx="8451972" cy="4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1.	Creación proyecto cliente móvil. </a:t>
            </a:r>
            <a:endParaRPr/>
          </a:p>
        </p:txBody>
      </p:sp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846625"/>
            <a:ext cx="54006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38" y="3390575"/>
            <a:ext cx="3733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25" y="3773600"/>
            <a:ext cx="4658350" cy="285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581192" y="2180497"/>
            <a:ext cx="8589441" cy="124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2.3	CREAR BASE DE DATOS</a:t>
            </a:r>
            <a:endParaRPr/>
          </a:p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1.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Crear un proyecto dentro de Google Cloud</a:t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38" y="3429000"/>
            <a:ext cx="6283349" cy="25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581192" y="1911212"/>
            <a:ext cx="8451972" cy="1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2.	MVC, clases en diferentes paquetes</a:t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MÓVIL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75" y="2925000"/>
            <a:ext cx="4710275" cy="37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599" y="2200475"/>
            <a:ext cx="2425650" cy="4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435" name="Google Shape;435;p48"/>
          <p:cNvSpPr txBox="1"/>
          <p:nvPr>
            <p:ph idx="1" type="body"/>
          </p:nvPr>
        </p:nvSpPr>
        <p:spPr>
          <a:xfrm>
            <a:off x="581192" y="1911212"/>
            <a:ext cx="8451972" cy="1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3.	Ventanas o pantallas en ejecución aplicativo movil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6" name="Google Shape;436;p48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MÓVIL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00" y="2925000"/>
            <a:ext cx="1795350" cy="3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100" y="2928000"/>
            <a:ext cx="1795350" cy="373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500" y="2924999"/>
            <a:ext cx="1795350" cy="373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8900" y="2927300"/>
            <a:ext cx="1795350" cy="373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e5e7e1b94_0_209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446" name="Google Shape;446;g3ae5e7e1b94_0_209"/>
          <p:cNvSpPr txBox="1"/>
          <p:nvPr>
            <p:ph idx="1" type="body"/>
          </p:nvPr>
        </p:nvSpPr>
        <p:spPr>
          <a:xfrm>
            <a:off x="581192" y="1911212"/>
            <a:ext cx="84519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40"/>
              <a:buFont typeface="Noto Sans Symbols"/>
              <a:buChar char="∙"/>
            </a:pPr>
            <a:r>
              <a:rPr lang="es-ES" sz="2000">
                <a:latin typeface="Cambria"/>
                <a:ea typeface="Cambria"/>
                <a:cs typeface="Cambria"/>
                <a:sym typeface="Cambria"/>
              </a:rPr>
              <a:t>3.	Ventanas o pantallas en ejecución aplicativo movil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7" name="Google Shape;447;g3ae5e7e1b94_0_209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MÓVIL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g3ae5e7e1b94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175" y="2924913"/>
            <a:ext cx="1768150" cy="3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ae5e7e1b94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202" y="2912188"/>
            <a:ext cx="1768150" cy="368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581200" y="2180500"/>
            <a:ext cx="8476200" cy="4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-310094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8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Las API Web implementadas bajo el paradigma REST (Representational State Transfer) en el lenguaje C# y desplegadas en servidores de alto rendimiento como Kestrel/IIS, representan una solución de elevada confiabilidad y solidez para contextos empresariales modernos. Su valor fundamental radica en la capacidad de garantizar la interoperabilidad, velocidad y escalabilidad en las transacciones de datos. Al adherirse a estándares abiertos como el formato JSON para el intercambio de datos y utilizando la especificación OpenAPI/Swagger para la documentación, estas API facilitan una integración efectiva a través de diversas plataformas y lenguajes, manteniendo la compatibilidad en sistemas heterogéneos.</a:t>
            </a:r>
            <a:br>
              <a:rPr lang="es-ES">
                <a:latin typeface="Cambria"/>
                <a:ea typeface="Cambria"/>
                <a:cs typeface="Cambria"/>
                <a:sym typeface="Cambria"/>
              </a:rPr>
            </a:b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0094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8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La utilización de frameworks especializados como ASP.NET Core Web API optimiza notablemente el proceso de desarrollo y despliegue, permitiendo que las API satisfagan las rigurosas demandas de aplicaciones críticas en sectores como el financiero, sanitario y logístico. Esto consolida a RESTful .NET como una elección arquitectónica estratégica para sistemas que requieren altos niveles de cumplimiento normativo, rendimiento y estabilidad operativa, aprovechando la eficiencia del entorno .NET Core.</a:t>
            </a:r>
            <a:br>
              <a:rPr lang="es-ES">
                <a:latin typeface="Cambria"/>
                <a:ea typeface="Cambria"/>
                <a:cs typeface="Cambria"/>
                <a:sym typeface="Cambria"/>
              </a:rPr>
            </a:b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0094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8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Por otra parte, la adopción del patrón de diseño MVC (Modelo-Vista-Controlador), en conjunto con las capacidades de las API REST y la plataforma ASP.NET Core, posibilita la creación de un diseño arquitectónico modular y escalable. Este enfoque asegura una estricta separación de responsabilidades (lógica de negocio, presentación de datos y procesamiento de solicitudes). Dicha modularidad no solo incrementa la mantenibilidad del sistema a largo plazo, sino que también minimiza el impacto de futuras adaptaciones o modificaciones, contribuyendo así a un ciclo de vida de la aplicación más eficiente y sostenible.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6" name="Google Shape;456;p50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RECOMENDACIONES</a:t>
            </a:r>
            <a:endParaRPr/>
          </a:p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361475" y="2047675"/>
            <a:ext cx="8770800" cy="45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33756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Se recomienda encarecidamente la utilización de servidores Kestrel o IIS en conjunto con la última versión de .NET Core. Es esencial configurar el entorno para maximizar la seguridad (mediante el uso de tokens JWT, por ejemplo) y el rendimiento de la API Web RESTful, asegurando que la plataforma esté alineada con las mejores prácticas de hosting empresarial.</a:t>
            </a:r>
            <a:br>
              <a:rPr lang="es-ES">
                <a:latin typeface="Cambria"/>
                <a:ea typeface="Cambria"/>
                <a:cs typeface="Cambria"/>
                <a:sym typeface="Cambria"/>
              </a:rPr>
            </a:b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33756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Es fundamental adoptar y explotar eficientemente las capacidades del framework ASP.NET Core Web API para la definición e implementación de endpoints RESTful. Esto incluye el uso correcto de Entity Framework Core para el acceso optimizado a la base de datos SQL Server y la implementación de la documentación a través de OpenAPI/Swagger.</a:t>
            </a:r>
            <a:br>
              <a:rPr lang="es-ES">
                <a:latin typeface="Cambria"/>
                <a:ea typeface="Cambria"/>
                <a:cs typeface="Cambria"/>
                <a:sym typeface="Cambria"/>
              </a:rPr>
            </a:b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33756" lvl="0" marL="4572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Proveer formación técnica continua a los desarrolladores en conceptos arquitectónicos clave, como los principios de diseño REST, la serialización JSON, la seguridad de las API, y la implementación rigurosa del patrón MVC (Modelo-Vista-Controlador), garantizando así una base de código consistente, segura y escalable.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3" name="Google Shape;463;p51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BIBLIOGRAFÍA</a:t>
            </a:r>
            <a:endParaRPr/>
          </a:p>
        </p:txBody>
      </p:sp>
      <p:sp>
        <p:nvSpPr>
          <p:cNvPr id="469" name="Google Shape;469;p52"/>
          <p:cNvSpPr txBox="1"/>
          <p:nvPr>
            <p:ph idx="1" type="body"/>
          </p:nvPr>
        </p:nvSpPr>
        <p:spPr>
          <a:xfrm>
            <a:off x="581193" y="2180496"/>
            <a:ext cx="8571686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43840" lvl="0" marL="24384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[1]	«Desarrollo y servicios Web.,» 26 SEP 2019. [En línea]. Available: http://www.eumed.net/tesis-doctorales/2007/cavl/Desarrollo%20y%20servicios%20Web.htm. 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105156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[2] 	M. Arl y Rodríguez, “SOA vs. SOAP y REST”, Adictos al trabajo, 2014. 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06000" lvl="0" marL="3060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Cambria"/>
              <a:buChar char="◼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Caules, C. Á. (2023, January 10). ¿ Qué son los Servicios REST ? Arquitectura Java. https://www.arquitecturajava.com/servicios-rest/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>
              <a:solidFill>
                <a:schemeClr val="dk1"/>
              </a:solidFill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/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1" i="0" sz="1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851504" y="1790122"/>
            <a:ext cx="85893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2.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Crear la instancia usando MySQL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025" y="2778225"/>
            <a:ext cx="5243950" cy="40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38" name="Google Shape;138;p7"/>
          <p:cNvSpPr txBox="1"/>
          <p:nvPr>
            <p:ph idx="1" type="body"/>
          </p:nvPr>
        </p:nvSpPr>
        <p:spPr>
          <a:xfrm>
            <a:off x="581192" y="1799497"/>
            <a:ext cx="8589441" cy="1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3.	Se procede a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crear la base de datos con los respectivos datos.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425" y="2896850"/>
            <a:ext cx="7054975" cy="35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46" name="Google Shape;146;p8"/>
          <p:cNvSpPr txBox="1"/>
          <p:nvPr>
            <p:ph idx="1" type="body"/>
          </p:nvPr>
        </p:nvSpPr>
        <p:spPr>
          <a:xfrm>
            <a:off x="581192" y="1848998"/>
            <a:ext cx="8589441" cy="763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4.	Ahora configuramos, y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verificamos la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conexión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 a la base de datos.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FFFF00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875" y="2745225"/>
            <a:ext cx="4852150" cy="362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17" y="2484000"/>
            <a:ext cx="3285233" cy="42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55" name="Google Shape;155;p9"/>
          <p:cNvSpPr txBox="1"/>
          <p:nvPr>
            <p:ph idx="1" type="body"/>
          </p:nvPr>
        </p:nvSpPr>
        <p:spPr>
          <a:xfrm>
            <a:off x="581192" y="2180497"/>
            <a:ext cx="8589441" cy="124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-342899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2.4	Creación del Servidor 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REST</a:t>
            </a:r>
            <a:endParaRPr/>
          </a:p>
          <a:p>
            <a:pPr indent="-342899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Char char="∙"/>
            </a:pP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1.	El siguiente paso del proyecto es crear el servidor de la aplicación, recordando que este debe ser necesariamente web, además de que debe ser creado y guardado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  <a:p>
            <a:pPr indent="-245630" lvl="0" marL="34290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91999"/>
              <a:buFont typeface="Noto Sans Symbols"/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3239200"/>
            <a:ext cx="4823850" cy="1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950" y="4167725"/>
            <a:ext cx="54006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DESARROLLO</a:t>
            </a:r>
            <a:endParaRPr/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581191" y="1948226"/>
            <a:ext cx="8589441" cy="1248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∙"/>
            </a:pPr>
            <a:r>
              <a:rPr lang="es-ES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	</a:t>
            </a:r>
            <a:r>
              <a:rPr lang="es-ES">
                <a:latin typeface="Cambria"/>
                <a:ea typeface="Cambria"/>
                <a:cs typeface="Cambria"/>
                <a:sym typeface="Cambria"/>
              </a:rPr>
              <a:t>Ahora se crea la estructura del proyecto</a:t>
            </a:r>
            <a:r>
              <a:rPr lang="es-ES" sz="1800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9383697" y="0"/>
            <a:ext cx="2808300" cy="6858000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MARCO TEÓRICO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lang="es-ES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CREAR BASE DE DATOS EN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SERVIDOR </a:t>
            </a:r>
            <a:r>
              <a:rPr b="1" lang="es-ES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SOAP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ESCRITORIO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1" marL="7632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– CLIENTE MOVIL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4590B8"/>
              </a:buClr>
              <a:buSzPts val="1104"/>
              <a:buFont typeface="Noto Sans Symbols"/>
              <a:buChar char="◼"/>
            </a:pPr>
            <a:r>
              <a:rPr b="1" i="0" lang="es-ES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BIBLIOGRAFÍA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25" y="3037100"/>
            <a:ext cx="4544000" cy="3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225" y="3429000"/>
            <a:ext cx="3968101" cy="12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2020-08-13T07:15:02Z</dcterms:created>
  <dc:creator>Michael Villarruel</dc:creator>
</cp:coreProperties>
</file>